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65" r:id="rId4"/>
    <p:sldId id="263" r:id="rId5"/>
    <p:sldId id="267" r:id="rId6"/>
    <p:sldId id="264" r:id="rId7"/>
    <p:sldId id="268" r:id="rId8"/>
    <p:sldId id="274" r:id="rId9"/>
    <p:sldId id="275" r:id="rId10"/>
    <p:sldId id="269" r:id="rId11"/>
    <p:sldId id="273" r:id="rId12"/>
    <p:sldId id="276" r:id="rId13"/>
    <p:sldId id="295" r:id="rId14"/>
    <p:sldId id="296" r:id="rId15"/>
    <p:sldId id="297" r:id="rId16"/>
    <p:sldId id="298" r:id="rId17"/>
    <p:sldId id="277" r:id="rId18"/>
    <p:sldId id="258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9AA2398-C97E-4132-B14C-10FFDC891BF8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7D63DFC-C5E6-45D8-BDD1-355F95FF16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61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Area =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𝑥𝑦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Area = </a:t>
                </a:r>
                <a:r>
                  <a:rPr lang="en-GB" i="0" dirty="0" smtClean="0">
                    <a:latin typeface="Cambria Math"/>
                  </a:rPr>
                  <a:t>𝑥𝑦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63DFC-C5E6-45D8-BDD1-355F95FF16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38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/>
                  <a:t>Area =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𝑥𝑦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Area = </a:t>
                </a:r>
                <a:r>
                  <a:rPr lang="en-GB" i="0" dirty="0" smtClean="0">
                    <a:latin typeface="Cambria Math"/>
                  </a:rPr>
                  <a:t>𝑥𝑦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63DFC-C5E6-45D8-BDD1-355F95FF16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38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8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9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02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6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6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03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86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64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79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1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88DB-3E88-4AEA-9A46-3B64E89B66B7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CCD86-D063-4212-9649-E7624D94FD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56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44.png"/><Relationship Id="rId5" Type="http://schemas.openxmlformats.org/officeDocument/2006/relationships/image" Target="../media/image37.png"/><Relationship Id="rId10" Type="http://schemas.openxmlformats.org/officeDocument/2006/relationships/image" Target="../media/image43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3.png"/><Relationship Id="rId7" Type="http://schemas.openxmlformats.org/officeDocument/2006/relationships/image" Target="../media/image1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5.png"/><Relationship Id="rId10" Type="http://schemas.openxmlformats.org/officeDocument/2006/relationships/image" Target="../media/image7.png"/><Relationship Id="rId4" Type="http://schemas.openxmlformats.org/officeDocument/2006/relationships/image" Target="../media/image24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3.png"/><Relationship Id="rId7" Type="http://schemas.openxmlformats.org/officeDocument/2006/relationships/image" Target="../media/image1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3.png"/><Relationship Id="rId7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9.png"/><Relationship Id="rId5" Type="http://schemas.openxmlformats.org/officeDocument/2006/relationships/image" Target="../media/image25.png"/><Relationship Id="rId10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image" Target="../media/image10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4.png"/><Relationship Id="rId3" Type="http://schemas.openxmlformats.org/officeDocument/2006/relationships/image" Target="../media/image17.png"/><Relationship Id="rId7" Type="http://schemas.openxmlformats.org/officeDocument/2006/relationships/image" Target="../media/image29.png"/><Relationship Id="rId12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image" Target="../media/image12.png"/><Relationship Id="rId4" Type="http://schemas.openxmlformats.org/officeDocument/2006/relationships/image" Target="../media/image22.png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Triangle </a:t>
            </a:r>
            <a:r>
              <a:rPr lang="en-GB" dirty="0" err="1">
                <a:latin typeface="Comic Sans MS" panose="030F0702030302020204" pitchFamily="66" charset="0"/>
              </a:rPr>
              <a:t>xy</a:t>
            </a:r>
            <a:r>
              <a:rPr lang="en-GB" dirty="0">
                <a:latin typeface="Comic Sans MS" panose="030F0702030302020204" pitchFamily="66" charset="0"/>
              </a:rPr>
              <a:t> area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Problem Solvers Handbook</a:t>
            </a:r>
          </a:p>
          <a:p>
            <a:r>
              <a:rPr lang="en-GB" dirty="0">
                <a:latin typeface="Comic Sans MS" panose="030F0702030302020204" pitchFamily="66" charset="0"/>
              </a:rPr>
              <a:t>Ex 3.5 Q7</a:t>
            </a:r>
          </a:p>
        </p:txBody>
      </p:sp>
    </p:spTree>
    <p:extLst>
      <p:ext uri="{BB962C8B-B14F-4D97-AF65-F5344CB8AC3E}">
        <p14:creationId xmlns:p14="http://schemas.microsoft.com/office/powerpoint/2010/main" val="1812428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970"/>
            <a:ext cx="6583680" cy="6549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23728" y="4561964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61964"/>
                <a:ext cx="46519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06809" y="3284984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809" y="3284984"/>
                <a:ext cx="46519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35001" y="3437384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5001" y="3437384"/>
                <a:ext cx="46519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75856" y="1177588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177588"/>
                <a:ext cx="46519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258195" y="6078487"/>
            <a:ext cx="6162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But why did algebra bring up this answer?</a:t>
            </a:r>
          </a:p>
        </p:txBody>
      </p:sp>
    </p:spTree>
    <p:extLst>
      <p:ext uri="{BB962C8B-B14F-4D97-AF65-F5344CB8AC3E}">
        <p14:creationId xmlns:p14="http://schemas.microsoft.com/office/powerpoint/2010/main" val="63199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4" y="4077072"/>
            <a:ext cx="2300288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0" y="3538681"/>
            <a:ext cx="3291840" cy="3274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484" y="4082787"/>
            <a:ext cx="2300288" cy="228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722" y="902197"/>
            <a:ext cx="1763078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908720"/>
            <a:ext cx="1763078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260" y="908720"/>
            <a:ext cx="1763078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98008" y="557201"/>
                <a:ext cx="11118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  <m:r>
                        <a:rPr lang="en-GB" sz="28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008" y="557201"/>
                <a:ext cx="111184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79912" y="3347700"/>
                <a:ext cx="11118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  <m:r>
                        <a:rPr lang="en-GB" sz="28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347700"/>
                <a:ext cx="111184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lus 13"/>
          <p:cNvSpPr/>
          <p:nvPr/>
        </p:nvSpPr>
        <p:spPr>
          <a:xfrm>
            <a:off x="2323172" y="1988840"/>
            <a:ext cx="470695" cy="47069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Equal 14"/>
          <p:cNvSpPr/>
          <p:nvPr/>
        </p:nvSpPr>
        <p:spPr>
          <a:xfrm>
            <a:off x="5674187" y="1844824"/>
            <a:ext cx="481989" cy="47069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Minus 15"/>
          <p:cNvSpPr/>
          <p:nvPr/>
        </p:nvSpPr>
        <p:spPr>
          <a:xfrm>
            <a:off x="2483768" y="5301208"/>
            <a:ext cx="360040" cy="47721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Equal 20"/>
          <p:cNvSpPr/>
          <p:nvPr/>
        </p:nvSpPr>
        <p:spPr>
          <a:xfrm>
            <a:off x="5674187" y="5262561"/>
            <a:ext cx="481989" cy="47069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84168" y="176352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1763524"/>
                <a:ext cx="36580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084168" y="572396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5723964"/>
                <a:ext cx="36580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942499" y="234888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2499" y="2348880"/>
                <a:ext cx="36580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42499" y="630932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2499" y="6309320"/>
                <a:ext cx="36580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27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70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06575-67EF-4CCA-AFDA-2BF2EF464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/>
              <a:t>Note to Teacher - 1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EADCC5-13A0-4EAA-B93C-A4E28801F8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9512" y="1051520"/>
                <a:ext cx="8712968" cy="52578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GB" sz="2400" dirty="0"/>
                  <a:t>Pupils probably calculated the radius of the incircle.</a:t>
                </a:r>
              </a:p>
              <a:p>
                <a:r>
                  <a:rPr lang="en-GB" sz="2400" dirty="0"/>
                  <a:t>There is an opportunity here to talk about accuracy.</a:t>
                </a:r>
              </a:p>
              <a:p>
                <a:r>
                  <a:rPr lang="en-GB" sz="2400" dirty="0"/>
                  <a:t>If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2400" dirty="0"/>
                  <a:t>  and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lang="en-GB" sz="2400" dirty="0"/>
                  <a:t>  you obtain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−5±</m:t>
                    </m:r>
                    <m:rad>
                      <m:radPr>
                        <m:degHide m:val="on"/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46</m:t>
                        </m:r>
                      </m:e>
                    </m:rad>
                  </m:oMath>
                </a14:m>
                <a:r>
                  <a:rPr lang="en-GB" sz="2400" dirty="0"/>
                  <a:t> and since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2400" dirty="0"/>
                  <a:t>  must be positive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=1.78232…</m:t>
                    </m:r>
                  </m:oMath>
                </a14:m>
                <a:r>
                  <a:rPr lang="en-GB" sz="2400" dirty="0"/>
                  <a:t> or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=1.78</m:t>
                    </m:r>
                  </m:oMath>
                </a14:m>
                <a:r>
                  <a:rPr lang="en-GB" sz="2400" dirty="0"/>
                  <a:t> (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400" dirty="0"/>
                  <a:t> </a:t>
                </a:r>
                <a:r>
                  <a:rPr lang="en-GB" sz="2400" dirty="0" err="1"/>
                  <a:t>s.f.</a:t>
                </a:r>
                <a:r>
                  <a:rPr lang="en-GB" sz="2400" dirty="0"/>
                  <a:t>).</a:t>
                </a:r>
              </a:p>
              <a:p>
                <a:r>
                  <a:rPr lang="en-GB" sz="2400" dirty="0"/>
                  <a:t>Using the rounded answer gives the area as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8.78</m:t>
                        </m:r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4.78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=20.9842</m:t>
                    </m:r>
                  </m:oMath>
                </a14:m>
                <a:r>
                  <a:rPr lang="en-GB" sz="2400" dirty="0"/>
                  <a:t>  which will round to the correct answer but you could be unlucky and it may not always do so.</a:t>
                </a:r>
              </a:p>
              <a:p>
                <a:r>
                  <a:rPr lang="en-GB" sz="2400" dirty="0"/>
                  <a:t>Storing the exact answer in calculator memory should give the exact answer and pupils should get into that habit, otherwise they are introducing an error into further calculations.</a:t>
                </a:r>
              </a:p>
              <a:p>
                <a:r>
                  <a:rPr lang="en-GB" sz="2400" dirty="0"/>
                  <a:t>Leaving it as a surd is better in my opinion and gives you the exact answer.</a:t>
                </a:r>
              </a:p>
              <a:p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46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−2+</m:t>
                        </m:r>
                        <m:rad>
                          <m:radPr>
                            <m:degHide m:val="on"/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46</m:t>
                            </m:r>
                          </m:e>
                        </m:rad>
                      </m:e>
                    </m: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−4+46</m:t>
                        </m:r>
                      </m:e>
                    </m:d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=21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EADCC5-13A0-4EAA-B93C-A4E28801F8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051520"/>
                <a:ext cx="8712968" cy="5257800"/>
              </a:xfrm>
              <a:blipFill>
                <a:blip r:embed="rId2"/>
                <a:stretch>
                  <a:fillRect l="-909" t="-1622" r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740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3E5A29-1E18-4B1F-841F-2C326933D9AF}"/>
                  </a:ext>
                </a:extLst>
              </p:cNvPr>
              <p:cNvSpPr txBox="1"/>
              <p:nvPr/>
            </p:nvSpPr>
            <p:spPr>
              <a:xfrm>
                <a:off x="251520" y="1052736"/>
                <a:ext cx="8568952" cy="61354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i="1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/>
                          </a:rPr>
                          <m:t>𝑥</m:t>
                        </m:r>
                        <m:r>
                          <a:rPr lang="en-GB" sz="2400" i="1">
                            <a:latin typeface="Cambria Math"/>
                          </a:rPr>
                          <m:t>+</m:t>
                        </m:r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sz="2400" i="1" smtClean="0">
                        <a:latin typeface="Cambria Math"/>
                      </a:rPr>
                      <m:t>=</m:t>
                    </m:r>
                    <m:r>
                      <a:rPr lang="en-GB" sz="2400" i="1">
                        <a:latin typeface="Cambria Math"/>
                      </a:rPr>
                      <m:t>𝑥𝑦</m:t>
                    </m:r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/>
                      </a:rPr>
                      <m:t>+</m:t>
                    </m:r>
                    <m:r>
                      <a:rPr lang="en-GB" sz="2400" i="1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/>
                          </a:rPr>
                          <m:t>𝑥</m:t>
                        </m:r>
                        <m:r>
                          <a:rPr lang="en-GB" sz="2400" i="1">
                            <a:latin typeface="Cambria Math"/>
                          </a:rPr>
                          <m:t>+</m:t>
                        </m:r>
                        <m:r>
                          <a:rPr lang="en-GB" sz="2400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i="1">
                        <a:latin typeface="Cambria Math"/>
                      </a:rPr>
                      <m:t>𝑥𝑦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4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d>
                              <m:d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</m:rad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sz="2400" dirty="0"/>
              </a:p>
              <a:p>
                <a:pPr>
                  <a:lnSpc>
                    <a:spcPct val="150000"/>
                  </a:lnSpc>
                </a:pPr>
                <a:endParaRPr lang="en-GB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3E5A29-1E18-4B1F-841F-2C326933D9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52736"/>
                <a:ext cx="8568952" cy="6135462"/>
              </a:xfrm>
              <a:prstGeom prst="rect">
                <a:avLst/>
              </a:prstGeom>
              <a:blipFill>
                <a:blip r:embed="rId2"/>
                <a:stretch>
                  <a:fillRect l="-10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6C218761-65F9-4C9C-9431-8B77BEC7405D}"/>
              </a:ext>
            </a:extLst>
          </p:cNvPr>
          <p:cNvSpPr/>
          <p:nvPr/>
        </p:nvSpPr>
        <p:spPr>
          <a:xfrm>
            <a:off x="-36512" y="188640"/>
            <a:ext cx="9505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The general case without using two kites and a square.</a:t>
            </a:r>
          </a:p>
        </p:txBody>
      </p:sp>
    </p:spTree>
    <p:extLst>
      <p:ext uri="{BB962C8B-B14F-4D97-AF65-F5344CB8AC3E}">
        <p14:creationId xmlns:p14="http://schemas.microsoft.com/office/powerpoint/2010/main" val="289303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3E5A29-1E18-4B1F-841F-2C326933D9AF}"/>
                  </a:ext>
                </a:extLst>
              </p:cNvPr>
              <p:cNvSpPr txBox="1"/>
              <p:nvPr/>
            </p:nvSpPr>
            <p:spPr>
              <a:xfrm>
                <a:off x="251520" y="404664"/>
                <a:ext cx="8568952" cy="4977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num>
                          <m:den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4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GB" sz="24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+6</m:t>
                                    </m:r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𝑥𝑦</m:t>
                                    </m:r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en-GB" sz="24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GB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𝑥𝑦</m:t>
                            </m:r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GB" sz="24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Area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3E5A29-1E18-4B1F-841F-2C326933D9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4664"/>
                <a:ext cx="8568952" cy="4977453"/>
              </a:xfrm>
              <a:prstGeom prst="rect">
                <a:avLst/>
              </a:prstGeom>
              <a:blipFill>
                <a:blip r:embed="rId2"/>
                <a:stretch>
                  <a:fillRect l="-1067" b="-1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3482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4268-093D-47D9-90E3-19FA2243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D0F0C-40FD-4124-B3E5-7B75A6626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27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698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4244472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790689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95375" y="2650579"/>
            <a:ext cx="6953250" cy="3514725"/>
            <a:chOff x="1095375" y="2276872"/>
            <a:chExt cx="6953250" cy="351472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943683" y="2306042"/>
                  <a:ext cx="46807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43683" y="2306042"/>
                  <a:ext cx="468077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611218" y="4034234"/>
                  <a:ext cx="472950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11218" y="4034234"/>
                  <a:ext cx="472950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5536" y="620688"/>
                <a:ext cx="8268610" cy="1678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You are given the values of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.  </a:t>
                </a:r>
              </a:p>
              <a:p>
                <a:endParaRPr lang="en-GB" sz="3200" dirty="0">
                  <a:latin typeface="Comic Sans MS" panose="030F0702030302020204" pitchFamily="66" charset="0"/>
                </a:endParaRPr>
              </a:p>
              <a:p>
                <a:r>
                  <a:rPr lang="en-GB" sz="3200" dirty="0">
                    <a:latin typeface="Comic Sans MS" panose="030F0702030302020204" pitchFamily="66" charset="0"/>
                  </a:rPr>
                  <a:t>		What’s the area of the triangle?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620688"/>
                <a:ext cx="8268610" cy="1678601"/>
              </a:xfrm>
              <a:prstGeom prst="rect">
                <a:avLst/>
              </a:prstGeom>
              <a:blipFill rotWithShape="1">
                <a:blip r:embed="rId6"/>
                <a:stretch>
                  <a:fillRect l="-1917" r="-1032" b="-11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752098" y="6381328"/>
            <a:ext cx="6319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60232" y="3265239"/>
            <a:ext cx="1771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424308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1710491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39744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1199833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2697672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710244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710244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662903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4047012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4219586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1717912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557049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710244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710244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25813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94" y="188640"/>
            <a:ext cx="4757270" cy="25850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blipFill rotWithShape="1">
                <a:blip r:embed="rId4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blipFill rotWithShape="1">
                <a:blip r:embed="rId5"/>
                <a:stretch>
                  <a:fillRect b="-36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33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10892852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1264888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7762432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325392" y="1282427"/>
            <a:ext cx="8493216" cy="4293146"/>
            <a:chOff x="1095375" y="2276872"/>
            <a:chExt cx="6953250" cy="351472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375" y="2276872"/>
              <a:ext cx="6953250" cy="351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9114" y="2345808"/>
                  <a:ext cx="477958" cy="57953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4000" b="0" i="1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40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9824" y="3809617"/>
                  <a:ext cx="477958" cy="57953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" name="Rectangle 19"/>
          <p:cNvSpPr/>
          <p:nvPr/>
        </p:nvSpPr>
        <p:spPr>
          <a:xfrm>
            <a:off x="179512" y="332656"/>
            <a:ext cx="798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What’s the area of the triangle?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30068" y="1537628"/>
            <a:ext cx="2406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(not to scale)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2859" y="5949280"/>
            <a:ext cx="835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(The circle is tangent to the three sides of the triangle.)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48866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SIC_11</a:t>
            </a:r>
          </a:p>
        </p:txBody>
      </p:sp>
    </p:spTree>
    <p:extLst>
      <p:ext uri="{BB962C8B-B14F-4D97-AF65-F5344CB8AC3E}">
        <p14:creationId xmlns:p14="http://schemas.microsoft.com/office/powerpoint/2010/main" val="357317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94" y="188640"/>
            <a:ext cx="4757270" cy="25850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blipFill rotWithShape="1">
                <a:blip r:embed="rId6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blipFill rotWithShape="1">
                <a:blip r:embed="rId7"/>
                <a:stretch>
                  <a:fillRect b="-36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19672" y="3269883"/>
                <a:ext cx="5134739" cy="2031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	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𝑟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𝑟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𝑟𝑥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𝑟𝑦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𝑥𝑦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	  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</a:rPr>
                      <m:t>𝑥𝑦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	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𝑥𝑦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269883"/>
                <a:ext cx="5134739" cy="203132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588224" y="3269883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(Pythagoras)</a:t>
            </a:r>
          </a:p>
        </p:txBody>
      </p:sp>
    </p:spTree>
    <p:extLst>
      <p:ext uri="{BB962C8B-B14F-4D97-AF65-F5344CB8AC3E}">
        <p14:creationId xmlns:p14="http://schemas.microsoft.com/office/powerpoint/2010/main" val="340164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 uiExpand="1" build="p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94" y="188640"/>
            <a:ext cx="4757270" cy="25850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blipFill rotWithShape="1">
                <a:blip r:embed="rId6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blipFill rotWithShape="1">
                <a:blip r:embed="rId7"/>
                <a:stretch>
                  <a:fillRect b="-36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765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94" y="188640"/>
            <a:ext cx="4757270" cy="25850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1818423"/>
                <a:ext cx="44582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041" y="2447331"/>
                <a:ext cx="44582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901" y="1223195"/>
                <a:ext cx="44582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991" y="234247"/>
                <a:ext cx="301902" cy="337469"/>
              </a:xfrm>
              <a:prstGeom prst="rect">
                <a:avLst/>
              </a:prstGeom>
              <a:blipFill rotWithShape="1">
                <a:blip r:embed="rId6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204" y="1314367"/>
                <a:ext cx="305045" cy="337469"/>
              </a:xfrm>
              <a:prstGeom prst="rect">
                <a:avLst/>
              </a:prstGeom>
              <a:blipFill rotWithShape="1">
                <a:blip r:embed="rId7"/>
                <a:stretch>
                  <a:fillRect b="-36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738303"/>
                <a:ext cx="46807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101" y="2466495"/>
                <a:ext cx="47295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19672" y="3452807"/>
                <a:ext cx="4048481" cy="23698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0" dirty="0"/>
                  <a:t> 	     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𝐴𝑟𝑒𝑎</m:t>
                    </m:r>
                  </m:oMath>
                </a14:m>
                <a:r>
                  <a:rPr lang="en-GB" b="0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𝑟𝑥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𝑟𝑦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GB" dirty="0"/>
              </a:p>
              <a:p>
                <a:endParaRPr lang="en-GB" b="0" dirty="0"/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mic Sans MS" panose="030F0702030302020204" pitchFamily="66" charset="0"/>
                  </a:rPr>
                  <a:t>But</a:t>
                </a:r>
                <a:r>
                  <a:rPr lang="en-GB" dirty="0"/>
                  <a:t>	 </a:t>
                </a:r>
                <a:r>
                  <a:rPr lang="en-GB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  <m:r>
                          <a:rPr lang="en-GB" i="1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𝑥𝑦</m:t>
                    </m:r>
                  </m:oMath>
                </a14:m>
                <a:endParaRPr lang="en-GB" b="0" dirty="0"/>
              </a:p>
              <a:p>
                <a:endParaRPr lang="en-GB" b="0" dirty="0"/>
              </a:p>
              <a:p>
                <a:r>
                  <a:rPr lang="en-GB" b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mic Sans MS" panose="030F0702030302020204" pitchFamily="66" charset="0"/>
                  </a:rPr>
                  <a:t>So</a:t>
                </a:r>
                <a:r>
                  <a:rPr lang="en-GB" b="0" dirty="0"/>
                  <a:t>	      </a:t>
                </a:r>
                <a14:m>
                  <m:oMath xmlns:m="http://schemas.openxmlformats.org/officeDocument/2006/math">
                    <m:r>
                      <a:rPr lang="en-GB" sz="4000" b="0" i="1" smtClean="0">
                        <a:latin typeface="Cambria Math"/>
                      </a:rPr>
                      <m:t>𝐴𝑟𝑒𝑎</m:t>
                    </m:r>
                  </m:oMath>
                </a14:m>
                <a:r>
                  <a:rPr lang="en-GB" sz="4000" b="0" dirty="0"/>
                  <a:t>	</a:t>
                </a:r>
                <a14:m>
                  <m:oMath xmlns:m="http://schemas.openxmlformats.org/officeDocument/2006/math">
                    <m:r>
                      <a:rPr lang="en-GB" sz="4000" b="0" i="1" smtClean="0">
                        <a:latin typeface="Cambria Math"/>
                      </a:rPr>
                      <m:t>=</m:t>
                    </m:r>
                    <m:r>
                      <a:rPr lang="en-GB" sz="4000" b="0" i="1" smtClean="0">
                        <a:latin typeface="Cambria Math"/>
                      </a:rPr>
                      <m:t>𝑥𝑦</m:t>
                    </m:r>
                  </m:oMath>
                </a14:m>
                <a:endParaRPr lang="en-GB" sz="4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452807"/>
                <a:ext cx="4048481" cy="2369880"/>
              </a:xfrm>
              <a:prstGeom prst="rect">
                <a:avLst/>
              </a:prstGeom>
              <a:blipFill rotWithShape="1">
                <a:blip r:embed="rId10"/>
                <a:stretch>
                  <a:fillRect l="-1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156176" y="3501008"/>
            <a:ext cx="2571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(square and two kites)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00192" y="4571836"/>
            <a:ext cx="2113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(found previously)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E839C2F-1CF0-4EF4-B38E-2BD23B378FF9}"/>
                  </a:ext>
                </a:extLst>
              </p:cNvPr>
              <p:cNvSpPr/>
              <p:nvPr/>
            </p:nvSpPr>
            <p:spPr>
              <a:xfrm>
                <a:off x="3275856" y="5912850"/>
                <a:ext cx="58644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mic Sans MS" panose="030F0702030302020204" pitchFamily="66" charset="0"/>
                  </a:rPr>
                  <a:t>(And you don’t even need to calculate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2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E839C2F-1CF0-4EF4-B38E-2BD23B378F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5912850"/>
                <a:ext cx="5864426" cy="461665"/>
              </a:xfrm>
              <a:prstGeom prst="rect">
                <a:avLst/>
              </a:prstGeom>
              <a:blipFill>
                <a:blip r:embed="rId11"/>
                <a:stretch>
                  <a:fillRect l="-1559" t="-10526" r="-728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120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583680" cy="6549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332656"/>
            <a:ext cx="2502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Supplementary: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5" y="1095127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is the radius of the circle touching the three sides of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4571836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571836"/>
                <a:ext cx="46519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11760" y="5714092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714092"/>
                <a:ext cx="46519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484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583680" cy="6549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332656"/>
            <a:ext cx="2502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Supplementary: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5" y="1095127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is the radius of the circle touching the three sides of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1520" y="4077072"/>
                <a:ext cx="1071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3−</m:t>
                      </m:r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77072"/>
                <a:ext cx="1071832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36072" y="5714092"/>
                <a:ext cx="1071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4−</m:t>
                      </m:r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072" y="5714092"/>
                <a:ext cx="107183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61876" y="5733256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876" y="5733256"/>
                <a:ext cx="44582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27584" y="5085184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085184"/>
                <a:ext cx="44582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5576" y="4571836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571836"/>
                <a:ext cx="465191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411760" y="5714092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714092"/>
                <a:ext cx="465191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14800" y="1776266"/>
                <a:ext cx="4633664" cy="3380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𝑟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3−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𝑟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4−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+4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6=7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−7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+6=0</m:t>
                      </m:r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  </a:t>
                </a:r>
                <a:r>
                  <a:rPr lang="en-GB" dirty="0"/>
                  <a:t>    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𝑟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dirty="0"/>
                  <a:t>  	</a:t>
                </a:r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  <a:r>
                  <a:rPr lang="en-GB" dirty="0"/>
                  <a:t>  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𝑟</m:t>
                    </m:r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776266"/>
                <a:ext cx="4633664" cy="3380926"/>
              </a:xfrm>
              <a:prstGeom prst="rect">
                <a:avLst/>
              </a:prstGeom>
              <a:blipFill rotWithShape="1">
                <a:blip r:embed="rId10"/>
                <a:stretch>
                  <a:fillRect l="-1053" b="-18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255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8" grpId="0"/>
      <p:bldP spid="11" grpId="0"/>
      <p:bldP spid="12" grpId="0"/>
      <p:bldP spid="13" grpId="0"/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6583680" cy="6549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332656"/>
            <a:ext cx="2502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Supplementary: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5" y="1095127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is the radius of the circle touching the three sides of the triangle?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2433" y="4077072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33" y="4077072"/>
                <a:ext cx="46519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36072" y="5733256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072" y="5733256"/>
                <a:ext cx="46519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593" y="4509120"/>
                <a:ext cx="44582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61876" y="5733256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876" y="5733256"/>
                <a:ext cx="46519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22433" y="5085184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33" y="5085184"/>
                <a:ext cx="46519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14800" y="1776266"/>
                <a:ext cx="4633664" cy="3380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𝑟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3−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𝑟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4−</m:t>
                          </m:r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+4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6=7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−7</m:t>
                      </m:r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  <m:r>
                        <a:rPr lang="en-GB" b="0" i="1" smtClean="0">
                          <a:latin typeface="Cambria Math"/>
                        </a:rPr>
                        <m:t>+6=0</m:t>
                      </m:r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So  </a:t>
                </a:r>
                <a:r>
                  <a:rPr lang="en-GB" dirty="0"/>
                  <a:t>    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𝑟</m:t>
                    </m:r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dirty="0"/>
                  <a:t>  	</a:t>
                </a:r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  <a:r>
                  <a:rPr lang="en-GB" dirty="0"/>
                  <a:t>  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𝑟</m:t>
                    </m:r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776266"/>
                <a:ext cx="4633664" cy="3380926"/>
              </a:xfrm>
              <a:prstGeom prst="rect">
                <a:avLst/>
              </a:prstGeom>
              <a:blipFill rotWithShape="1">
                <a:blip r:embed="rId8"/>
                <a:stretch>
                  <a:fillRect l="-1053" b="-18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23728" y="4561964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61964"/>
                <a:ext cx="465191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1520" y="4077072"/>
                <a:ext cx="1071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3−</m:t>
                      </m:r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77072"/>
                <a:ext cx="1071832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27584" y="5085184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085184"/>
                <a:ext cx="445828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36072" y="5714092"/>
                <a:ext cx="10718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4−</m:t>
                      </m:r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072" y="5714092"/>
                <a:ext cx="1071832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461876" y="5733256"/>
                <a:ext cx="4458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876" y="5733256"/>
                <a:ext cx="445828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923928" y="5847655"/>
            <a:ext cx="5081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But what about the other answer?</a:t>
            </a:r>
          </a:p>
        </p:txBody>
      </p:sp>
    </p:spTree>
    <p:extLst>
      <p:ext uri="{BB962C8B-B14F-4D97-AF65-F5344CB8AC3E}">
        <p14:creationId xmlns:p14="http://schemas.microsoft.com/office/powerpoint/2010/main" val="311858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8" grpId="0"/>
      <p:bldP spid="11" grpId="0"/>
      <p:bldP spid="14" grpId="0"/>
      <p:bldP spid="15" grpId="0"/>
      <p:bldP spid="16" grpId="0"/>
      <p:bldP spid="17" grpId="0"/>
      <p:bldP spid="18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1100</Words>
  <Application>Microsoft Office PowerPoint</Application>
  <PresentationFormat>On-screen Show (4:3)</PresentationFormat>
  <Paragraphs>235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Triangle xy area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 - 1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Triangle xy area</dc:title>
  <dc:creator>John</dc:creator>
  <cp:lastModifiedBy>John Burke</cp:lastModifiedBy>
  <cp:revision>45</cp:revision>
  <cp:lastPrinted>2015-03-19T18:46:20Z</cp:lastPrinted>
  <dcterms:created xsi:type="dcterms:W3CDTF">2014-04-18T22:31:19Z</dcterms:created>
  <dcterms:modified xsi:type="dcterms:W3CDTF">2020-10-31T14:59:39Z</dcterms:modified>
</cp:coreProperties>
</file>